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Average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Averag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2cbfb311a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2cbfb31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2cbfb311a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2cbfb31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2cbfb311a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2cbfb311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2cbfb311a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2cbfb311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2cbfb311a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2cbfb311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2cbfb311a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2cbfb31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46b02527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46b025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46b02527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46b0252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6b02527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46b0252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46b02527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46b0252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561bd3858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561bd38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46b025272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46b0252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46b025272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46b02527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46b025272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46b0252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46b025272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46b02527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46b025272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46b0252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46b025272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46b0252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46b025272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46b02527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46b025272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46b02527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46b025272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46b0252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46b025272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46b02527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e020ad19b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e020ad1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46b025272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46b02527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46b025272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46b02527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1baf5e63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1baf5e6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e020ad19b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e020ad1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e020ad19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e020ad1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2cbfb311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2cbfb31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2cbfb311a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2cbfb31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2cbfb311a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2cbfb31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2cbfb311a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2cbfb31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arxiv.org/pdf/1706.0376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hyperlink" Target="https://www.youtube.com/watch?v=dichIcUZfOw&amp;ab_channel=HeduAIbyBatoolHaid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pdf/1706.03762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 II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4125" y="3174875"/>
            <a:ext cx="901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14/15/16 - Attention y Transformers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Softmax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311700" y="1017725"/>
            <a:ext cx="8229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función softmax transforma las filas de la matriz de similitud en distribuciones de probabilidad (suma igual a 1)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9362" l="0" r="0" t="0"/>
          <a:stretch/>
        </p:blipFill>
        <p:spPr>
          <a:xfrm>
            <a:off x="267500" y="2210375"/>
            <a:ext cx="4709375" cy="239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2"/>
          <p:cNvGrpSpPr/>
          <p:nvPr/>
        </p:nvGrpSpPr>
        <p:grpSpPr>
          <a:xfrm>
            <a:off x="5814613" y="3390046"/>
            <a:ext cx="3017677" cy="1168930"/>
            <a:chOff x="5868825" y="3633550"/>
            <a:chExt cx="3275100" cy="1277100"/>
          </a:xfrm>
        </p:grpSpPr>
        <p:sp>
          <p:nvSpPr>
            <p:cNvPr id="135" name="Google Shape;135;p22"/>
            <p:cNvSpPr/>
            <p:nvPr/>
          </p:nvSpPr>
          <p:spPr>
            <a:xfrm>
              <a:off x="5868825" y="3633550"/>
              <a:ext cx="3275100" cy="1277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36" name="Google Shape;13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6250" y="3694675"/>
              <a:ext cx="2990975" cy="11548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7" name="Google Shape;137;p22"/>
          <p:cNvCxnSpPr/>
          <p:nvPr/>
        </p:nvCxnSpPr>
        <p:spPr>
          <a:xfrm flipH="1" rot="10800000">
            <a:off x="5054875" y="4016750"/>
            <a:ext cx="695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8" name="Google Shape;138;p22"/>
          <p:cNvGrpSpPr/>
          <p:nvPr/>
        </p:nvGrpSpPr>
        <p:grpSpPr>
          <a:xfrm>
            <a:off x="6282900" y="2308188"/>
            <a:ext cx="2081100" cy="686738"/>
            <a:chOff x="2769625" y="1164488"/>
            <a:chExt cx="2081100" cy="686738"/>
          </a:xfrm>
        </p:grpSpPr>
        <p:sp>
          <p:nvSpPr>
            <p:cNvPr id="139" name="Google Shape;139;p22"/>
            <p:cNvSpPr/>
            <p:nvPr/>
          </p:nvSpPr>
          <p:spPr>
            <a:xfrm>
              <a:off x="2769625" y="1184325"/>
              <a:ext cx="2081100" cy="666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40" name="Google Shape;140;p22"/>
            <p:cNvPicPr preferRelativeResize="0"/>
            <p:nvPr/>
          </p:nvPicPr>
          <p:blipFill rotWithShape="1">
            <a:blip r:embed="rId5">
              <a:alphaModFix/>
            </a:blip>
            <a:srcRect b="-9641" l="54363" r="3783" t="-6800"/>
            <a:stretch/>
          </p:blipFill>
          <p:spPr>
            <a:xfrm>
              <a:off x="2927325" y="1164488"/>
              <a:ext cx="1666876" cy="66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1351700" y="3294350"/>
            <a:ext cx="6165900" cy="11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493100" y="1803450"/>
            <a:ext cx="3849600" cy="11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Salida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11700" y="1017725"/>
            <a:ext cx="8229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Vemos como la salida es una matriz donde cada fila es un promedio pesado de las filas de V.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48" y="1925000"/>
            <a:ext cx="3491815" cy="9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650" y="3415900"/>
            <a:ext cx="5930024" cy="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914500" y="1831600"/>
            <a:ext cx="3024300" cy="30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Salida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311700" y="1017725"/>
            <a:ext cx="8229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esta matriz de salida se la puede interpretar como “una matriz de atención”, que asigna peso a cada uno de los valores de Value, indexados por Key, para cada Query.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345" y="1893038"/>
            <a:ext cx="2925974" cy="290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Salida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311700" y="1017725"/>
            <a:ext cx="8229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Ejemplo de matriz de atención para información de tipo visual.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4" y="1556750"/>
            <a:ext cx="7539197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 Attention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311700" y="1017725"/>
            <a:ext cx="8229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capa Multi-Head attention combina varias Scaled Dot-Product Attention con una capa de neuronas densa a la entrada de cada una.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00" y="1850425"/>
            <a:ext cx="5844388" cy="31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Encoder-Decoder con Multi-Head Attention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092724"/>
            <a:ext cx="2404200" cy="38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50" y="1228837"/>
            <a:ext cx="4072552" cy="30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4842575" y="4272025"/>
            <a:ext cx="1095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Contexto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381325" y="4272025"/>
            <a:ext cx="2347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Timesteps de Salida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Encoder-Decoder: Limitaciones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25" y="1089174"/>
            <a:ext cx="2404200" cy="381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311700" y="1125700"/>
            <a:ext cx="54213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Dependencia secuencial: No paralelizable, tiempos de entrenamiento largos, inadecuado para GPUs.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Desvanecimiento del gradiente: Dificultad en aprender dependencias largas.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Memoria limitada: Capacidad restringida para recordar información previa.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Rendimiento en secuencias largas: Degradación del rendimiento.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Difícil de interpretar: Compleja estructura interna.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311700" y="1125700"/>
            <a:ext cx="4483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Intuición: reemplazar el mecanismo secuencial de las RNN por un mecanismo de “Self Attention”.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800" y="720676"/>
            <a:ext cx="3054450" cy="41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00" y="2238375"/>
            <a:ext cx="3914200" cy="196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619950" y="4391100"/>
            <a:ext cx="386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Fuente: </a:t>
            </a:r>
            <a:r>
              <a:rPr lang="en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“Attention Is All You Need”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311700" y="1125700"/>
            <a:ext cx="85206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procesamiento se vuelve completamente paralelizable.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50" y="1674000"/>
            <a:ext cx="5730099" cy="3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Positional Encoding</a:t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311700" y="1125700"/>
            <a:ext cx="85206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Positional encoding: agrega información de posición utilizando una combinación de senoides.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089300"/>
            <a:ext cx="68580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tradicional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76" y="1701775"/>
            <a:ext cx="7337652" cy="30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55050" y="1097200"/>
            <a:ext cx="84339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Sólo el último estado pasa al decoder.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Positional Encoding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311700" y="1125700"/>
            <a:ext cx="85206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Positional encoding: agrega información de posición utilizando una combinación de senoides.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650" y="1628925"/>
            <a:ext cx="4459642" cy="31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00" y="2050371"/>
            <a:ext cx="3651536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326800" y="3506850"/>
            <a:ext cx="3864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https://www.youtube.com/watch?v=dichIcUZfOw&amp;ab_channel=HeduAIbyBatoolHaider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mecanismo de Self-Attention toma el mismo conjunto de datos como Query, Key y Value.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362" y="1827400"/>
            <a:ext cx="3669275" cy="3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mecanismo de Self-Attention toma el mismo conjunto de datos como Query, Key y Value.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88" y="2001874"/>
            <a:ext cx="7940425" cy="27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Vemos como la salida del softmax puede interpretarse como una matriz de atención de cada uno de los elementos de la secuencia sobre la misma secuencia.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070325"/>
            <a:ext cx="68580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Vemos como la salida del softmax puede interpretarse como una matriz de atención de cada uno de los elementos de la secuencia sobre la misma secuencia.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212" y="2009825"/>
            <a:ext cx="4265575" cy="2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Vemos como la salida del softmax puede interpretarse como una matriz de atención de cada uno de los elementos de la secuencia sobre la misma secuencia.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25" y="1935375"/>
            <a:ext cx="4507560" cy="30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311700" y="1125700"/>
            <a:ext cx="8520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salida de la multiplicación entre la matriz de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atención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y value devuelve una versión filtrada de los mismos, con foco en lo “importante” para cada step de la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secuencia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63" y="1983000"/>
            <a:ext cx="5811282" cy="301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Multi-Head Self-Attention</a:t>
            </a:r>
            <a:endParaRPr/>
          </a:p>
        </p:txBody>
      </p:sp>
      <p:sp>
        <p:nvSpPr>
          <p:cNvPr id="268" name="Google Shape;268;p39"/>
          <p:cNvSpPr txBox="1"/>
          <p:nvPr/>
        </p:nvSpPr>
        <p:spPr>
          <a:xfrm>
            <a:off x="311700" y="1125700"/>
            <a:ext cx="855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 combinar varias attention heads en paralelo, el modelo puede extraer distintas “features” de la secuencia de entrada como un todo.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36" y="1827400"/>
            <a:ext cx="5657126" cy="31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Multi-Head Self-Attention</a:t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311700" y="1125700"/>
            <a:ext cx="855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paso final, concatena la salida de cada head y aplica una proyección lineal para reducir el tamaño de la matriz de salida.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949" y="1847850"/>
            <a:ext cx="5700113" cy="32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Add &amp; Norm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311700" y="1125700"/>
            <a:ext cx="8555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Finalmente, una red densa agrega alinealidad y complejidad al encoder.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313" y="1676275"/>
            <a:ext cx="4855376" cy="32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with attention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55050" y="1097200"/>
            <a:ext cx="84339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Todos los estados ocultos pasan al decoder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75" y="1732400"/>
            <a:ext cx="7411851" cy="30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Decoder - Cross Multi-Head Attention</a:t>
            </a:r>
            <a:endParaRPr/>
          </a:p>
        </p:txBody>
      </p:sp>
      <p:sp>
        <p:nvSpPr>
          <p:cNvPr id="289" name="Google Shape;289;p42"/>
          <p:cNvSpPr txBox="1"/>
          <p:nvPr/>
        </p:nvSpPr>
        <p:spPr>
          <a:xfrm>
            <a:off x="311700" y="1125700"/>
            <a:ext cx="8555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El decoder sigue una estructura muy similar, pero toma como Query y Key la salida del encoder.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75" y="1811200"/>
            <a:ext cx="5736760" cy="32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Decoder - Masked Self-Attention</a:t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311700" y="1125700"/>
            <a:ext cx="8555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RRN del encoder también se reemplaza por una Multi Head Self-Attention, aplicando masking a la hora del entrenamiento para “esconder” datos futuros.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163" y="1811200"/>
            <a:ext cx="5105375" cy="28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383150" y="4673300"/>
            <a:ext cx="8603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https://www.youtube.com/watch?v=dichIcUZfOw&amp;ab_channel=HeduAIbyBatoolHaider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Decoder - Masked Self-Attention</a:t>
            </a:r>
            <a:endParaRPr/>
          </a:p>
        </p:txBody>
      </p:sp>
      <p:sp>
        <p:nvSpPr>
          <p:cNvPr id="304" name="Google Shape;304;p44"/>
          <p:cNvSpPr txBox="1"/>
          <p:nvPr/>
        </p:nvSpPr>
        <p:spPr>
          <a:xfrm>
            <a:off x="311700" y="1125700"/>
            <a:ext cx="8555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Fuente: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287550" y="1708200"/>
            <a:ext cx="860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https://www.youtube.com/watch?v=dichIcUZfOw&amp;ab_channel=HeduAIbyBatoolHaider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with attention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55050" y="1097200"/>
            <a:ext cx="86310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Cada timestep de salida combina los estados ocultos según la “atención” que merezcan.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50" y="1521100"/>
            <a:ext cx="7692202" cy="34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524625" y="1803450"/>
            <a:ext cx="8096400" cy="304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with attention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55050" y="1097200"/>
            <a:ext cx="86310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Cada timestep de salida combina los estados ocultos según la “atención” que merezcan.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25" y="1883551"/>
            <a:ext cx="7949952" cy="28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 de atención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55050" y="1097200"/>
            <a:ext cx="8631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Uno de los mecanismos de atención más utilizados es el “Scaled Dot-Product Attention”, propuesto en </a:t>
            </a:r>
            <a:r>
              <a:rPr lang="en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Attention is All You Need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61078" t="0"/>
          <a:stretch/>
        </p:blipFill>
        <p:spPr>
          <a:xfrm>
            <a:off x="3576387" y="1938400"/>
            <a:ext cx="2188326" cy="3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61078" t="0"/>
          <a:stretch/>
        </p:blipFill>
        <p:spPr>
          <a:xfrm>
            <a:off x="5690672" y="1184325"/>
            <a:ext cx="2708001" cy="373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7800375" y="2542675"/>
            <a:ext cx="1262100" cy="10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Q: Query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K: Key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V: Value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04" name="Google Shape;104;p19"/>
          <p:cNvGrpSpPr/>
          <p:nvPr/>
        </p:nvGrpSpPr>
        <p:grpSpPr>
          <a:xfrm>
            <a:off x="748200" y="2891575"/>
            <a:ext cx="4286400" cy="666900"/>
            <a:chOff x="564350" y="1184325"/>
            <a:chExt cx="4286400" cy="666900"/>
          </a:xfrm>
        </p:grpSpPr>
        <p:sp>
          <p:nvSpPr>
            <p:cNvPr id="105" name="Google Shape;105;p19"/>
            <p:cNvSpPr/>
            <p:nvPr/>
          </p:nvSpPr>
          <p:spPr>
            <a:xfrm>
              <a:off x="564350" y="1184325"/>
              <a:ext cx="4286400" cy="666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06" name="Google Shape;10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4150" y="1223295"/>
              <a:ext cx="416509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9"/>
          <p:cNvSpPr txBox="1"/>
          <p:nvPr/>
        </p:nvSpPr>
        <p:spPr>
          <a:xfrm>
            <a:off x="311700" y="1017725"/>
            <a:ext cx="5159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Este mecanismo de atención combina linealmente filas de la matriz V en base a “pesos” calculados a partir de Q y K.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445250" y="1597100"/>
            <a:ext cx="3619500" cy="103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Similarity entre Q y K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311700" y="1017725"/>
            <a:ext cx="8229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Recordamos la fórmula de cosine similarity para dos vectores: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50" y="1632850"/>
            <a:ext cx="3553900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877" y="1802900"/>
            <a:ext cx="3101999" cy="62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/>
          <p:nvPr/>
        </p:nvCxnSpPr>
        <p:spPr>
          <a:xfrm flipH="1" rot="10800000">
            <a:off x="4247300" y="2126800"/>
            <a:ext cx="912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20"/>
          <p:cNvSpPr txBox="1"/>
          <p:nvPr/>
        </p:nvSpPr>
        <p:spPr>
          <a:xfrm>
            <a:off x="445250" y="2847825"/>
            <a:ext cx="8229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Vemos que el término que alimenta el softmax es una relación de similitud entre las filas de Q y K.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825" y="3736450"/>
            <a:ext cx="4415538" cy="9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Attention: Similarity entre Q y K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11700" y="1017725"/>
            <a:ext cx="8229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Ejemplo de producto matricial QKᵀ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023" y="1766550"/>
            <a:ext cx="4863950" cy="27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